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obby Jones Condensed Soft" charset="1" panose="00000000000000000000"/>
      <p:regular r:id="rId22"/>
    </p:embeddedFont>
    <p:embeddedFont>
      <p:font typeface="Balsamiq Sans Bold" charset="1" panose="02000603000000000000"/>
      <p:regular r:id="rId23"/>
    </p:embeddedFont>
    <p:embeddedFont>
      <p:font typeface="Balsamiq Sans" charset="1" panose="02000603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2" Target="../media/image27.png" Type="http://schemas.openxmlformats.org/officeDocument/2006/relationships/image"/><Relationship Id="rId3" Target="../media/image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2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7.png" Type="http://schemas.openxmlformats.org/officeDocument/2006/relationships/image"/><Relationship Id="rId3" Target="../media/image9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28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27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63.png" Type="http://schemas.openxmlformats.org/officeDocument/2006/relationships/image"/><Relationship Id="rId6" Target="../media/image2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27.png" Type="http://schemas.openxmlformats.org/officeDocument/2006/relationships/image"/><Relationship Id="rId3" Target="../media/image6.png" Type="http://schemas.openxmlformats.org/officeDocument/2006/relationships/image"/><Relationship Id="rId4" Target="../media/image28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6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27.png" Type="http://schemas.openxmlformats.org/officeDocument/2006/relationships/image"/><Relationship Id="rId3" Target="../media/image6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1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82415" y="7042691"/>
            <a:ext cx="3246469" cy="791609"/>
          </a:xfrm>
          <a:custGeom>
            <a:avLst/>
            <a:gdLst/>
            <a:ahLst/>
            <a:cxnLst/>
            <a:rect r="r" b="b" t="t" l="l"/>
            <a:pathLst>
              <a:path h="791609" w="3246469">
                <a:moveTo>
                  <a:pt x="0" y="0"/>
                </a:moveTo>
                <a:lnTo>
                  <a:pt x="3246469" y="0"/>
                </a:lnTo>
                <a:lnTo>
                  <a:pt x="3246469" y="791608"/>
                </a:lnTo>
                <a:lnTo>
                  <a:pt x="0" y="791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385" r="0" b="-176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8246" y="454674"/>
            <a:ext cx="1501276" cy="1885434"/>
          </a:xfrm>
          <a:custGeom>
            <a:avLst/>
            <a:gdLst/>
            <a:ahLst/>
            <a:cxnLst/>
            <a:rect r="r" b="b" t="t" l="l"/>
            <a:pathLst>
              <a:path h="1885434" w="1501276">
                <a:moveTo>
                  <a:pt x="0" y="0"/>
                </a:moveTo>
                <a:lnTo>
                  <a:pt x="1501276" y="0"/>
                </a:lnTo>
                <a:lnTo>
                  <a:pt x="1501276" y="1885433"/>
                </a:lnTo>
                <a:lnTo>
                  <a:pt x="0" y="188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9985">
            <a:off x="10267873" y="3481406"/>
            <a:ext cx="3797149" cy="88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508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TEAM 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31776" y="8186724"/>
            <a:ext cx="3997108" cy="791609"/>
          </a:xfrm>
          <a:custGeom>
            <a:avLst/>
            <a:gdLst/>
            <a:ahLst/>
            <a:cxnLst/>
            <a:rect r="r" b="b" t="t" l="l"/>
            <a:pathLst>
              <a:path h="791609" w="3997108">
                <a:moveTo>
                  <a:pt x="0" y="0"/>
                </a:moveTo>
                <a:lnTo>
                  <a:pt x="3997108" y="0"/>
                </a:lnTo>
                <a:lnTo>
                  <a:pt x="399710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695" r="0" b="-649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7134" y="9251400"/>
            <a:ext cx="3519078" cy="791609"/>
          </a:xfrm>
          <a:custGeom>
            <a:avLst/>
            <a:gdLst/>
            <a:ahLst/>
            <a:cxnLst/>
            <a:rect r="r" b="b" t="t" l="l"/>
            <a:pathLst>
              <a:path h="791609" w="3519078">
                <a:moveTo>
                  <a:pt x="0" y="0"/>
                </a:moveTo>
                <a:lnTo>
                  <a:pt x="3519078" y="0"/>
                </a:lnTo>
                <a:lnTo>
                  <a:pt x="351907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514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5709">
            <a:off x="664873" y="7044868"/>
            <a:ext cx="1702282" cy="2440548"/>
          </a:xfrm>
          <a:custGeom>
            <a:avLst/>
            <a:gdLst/>
            <a:ahLst/>
            <a:cxnLst/>
            <a:rect r="r" b="b" t="t" l="l"/>
            <a:pathLst>
              <a:path h="2440548" w="1702282">
                <a:moveTo>
                  <a:pt x="0" y="0"/>
                </a:moveTo>
                <a:lnTo>
                  <a:pt x="1702282" y="0"/>
                </a:lnTo>
                <a:lnTo>
                  <a:pt x="1702282" y="2440548"/>
                </a:lnTo>
                <a:lnTo>
                  <a:pt x="0" y="2440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17134" y="4658878"/>
            <a:ext cx="3519078" cy="791609"/>
          </a:xfrm>
          <a:custGeom>
            <a:avLst/>
            <a:gdLst/>
            <a:ahLst/>
            <a:cxnLst/>
            <a:rect r="r" b="b" t="t" l="l"/>
            <a:pathLst>
              <a:path h="791609" w="3519078">
                <a:moveTo>
                  <a:pt x="0" y="0"/>
                </a:moveTo>
                <a:lnTo>
                  <a:pt x="3519078" y="0"/>
                </a:lnTo>
                <a:lnTo>
                  <a:pt x="351907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514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67418" y="5898657"/>
            <a:ext cx="3997108" cy="791609"/>
          </a:xfrm>
          <a:custGeom>
            <a:avLst/>
            <a:gdLst/>
            <a:ahLst/>
            <a:cxnLst/>
            <a:rect r="r" b="b" t="t" l="l"/>
            <a:pathLst>
              <a:path h="791609" w="3997108">
                <a:moveTo>
                  <a:pt x="0" y="0"/>
                </a:moveTo>
                <a:lnTo>
                  <a:pt x="3997109" y="0"/>
                </a:lnTo>
                <a:lnTo>
                  <a:pt x="3997109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695" r="0" b="-6490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6201">
            <a:off x="2044779" y="632942"/>
            <a:ext cx="12781360" cy="2778983"/>
          </a:xfrm>
          <a:custGeom>
            <a:avLst/>
            <a:gdLst/>
            <a:ahLst/>
            <a:cxnLst/>
            <a:rect r="r" b="b" t="t" l="l"/>
            <a:pathLst>
              <a:path h="2778983" w="12781360">
                <a:moveTo>
                  <a:pt x="0" y="0"/>
                </a:moveTo>
                <a:lnTo>
                  <a:pt x="12781361" y="0"/>
                </a:lnTo>
                <a:lnTo>
                  <a:pt x="12781361" y="2778983"/>
                </a:lnTo>
                <a:lnTo>
                  <a:pt x="0" y="2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587" r="0" b="-767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2958" y="962025"/>
            <a:ext cx="11967216" cy="26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b="true" sz="5409" spc="146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Expectation in Lotteries and Games</a:t>
            </a:r>
          </a:p>
          <a:p>
            <a:pPr algn="ctr">
              <a:lnSpc>
                <a:spcPts val="7141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83141" y="3362598"/>
            <a:ext cx="3966281" cy="1240364"/>
          </a:xfrm>
          <a:custGeom>
            <a:avLst/>
            <a:gdLst/>
            <a:ahLst/>
            <a:cxnLst/>
            <a:rect r="r" b="b" t="t" l="l"/>
            <a:pathLst>
              <a:path h="1240364" w="3966281">
                <a:moveTo>
                  <a:pt x="0" y="0"/>
                </a:moveTo>
                <a:lnTo>
                  <a:pt x="3966281" y="0"/>
                </a:lnTo>
                <a:lnTo>
                  <a:pt x="3966281" y="1240365"/>
                </a:lnTo>
                <a:lnTo>
                  <a:pt x="0" y="1240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2490082">
            <a:off x="10154334" y="3347658"/>
            <a:ext cx="1168680" cy="607714"/>
          </a:xfrm>
          <a:custGeom>
            <a:avLst/>
            <a:gdLst/>
            <a:ahLst/>
            <a:cxnLst/>
            <a:rect r="r" b="b" t="t" l="l"/>
            <a:pathLst>
              <a:path h="607714" w="1168680">
                <a:moveTo>
                  <a:pt x="1168680" y="0"/>
                </a:moveTo>
                <a:lnTo>
                  <a:pt x="0" y="0"/>
                </a:lnTo>
                <a:lnTo>
                  <a:pt x="0" y="607713"/>
                </a:lnTo>
                <a:lnTo>
                  <a:pt x="1168680" y="607713"/>
                </a:lnTo>
                <a:lnTo>
                  <a:pt x="116868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119370">
            <a:off x="1807715" y="-2725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5"/>
                </a:lnTo>
                <a:lnTo>
                  <a:pt x="0" y="29786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29332" y="7686303"/>
            <a:ext cx="2753809" cy="2157985"/>
          </a:xfrm>
          <a:custGeom>
            <a:avLst/>
            <a:gdLst/>
            <a:ahLst/>
            <a:cxnLst/>
            <a:rect r="r" b="b" t="t" l="l"/>
            <a:pathLst>
              <a:path h="2157985" w="2753809">
                <a:moveTo>
                  <a:pt x="0" y="0"/>
                </a:moveTo>
                <a:lnTo>
                  <a:pt x="2753809" y="0"/>
                </a:lnTo>
                <a:lnTo>
                  <a:pt x="2753809" y="2157985"/>
                </a:lnTo>
                <a:lnTo>
                  <a:pt x="0" y="21579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52353">
            <a:off x="5318037" y="7762767"/>
            <a:ext cx="2320236" cy="1446592"/>
          </a:xfrm>
          <a:custGeom>
            <a:avLst/>
            <a:gdLst/>
            <a:ahLst/>
            <a:cxnLst/>
            <a:rect r="r" b="b" t="t" l="l"/>
            <a:pathLst>
              <a:path h="1446592" w="2320236">
                <a:moveTo>
                  <a:pt x="0" y="0"/>
                </a:moveTo>
                <a:lnTo>
                  <a:pt x="2320236" y="0"/>
                </a:lnTo>
                <a:lnTo>
                  <a:pt x="2320236" y="1446592"/>
                </a:lnTo>
                <a:lnTo>
                  <a:pt x="0" y="14465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43454" y="3904363"/>
            <a:ext cx="4402427" cy="4282361"/>
          </a:xfrm>
          <a:custGeom>
            <a:avLst/>
            <a:gdLst/>
            <a:ahLst/>
            <a:cxnLst/>
            <a:rect r="r" b="b" t="t" l="l"/>
            <a:pathLst>
              <a:path h="4282361" w="4402427">
                <a:moveTo>
                  <a:pt x="0" y="0"/>
                </a:moveTo>
                <a:lnTo>
                  <a:pt x="4402428" y="0"/>
                </a:lnTo>
                <a:lnTo>
                  <a:pt x="4402428" y="4282361"/>
                </a:lnTo>
                <a:lnTo>
                  <a:pt x="0" y="42823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17134" y="7199394"/>
            <a:ext cx="3147392" cy="44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b="true" sz="2643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Muhemmed Razi 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31776" y="8386249"/>
            <a:ext cx="3536081" cy="44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b="true" sz="2643" spc="71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Fiza Noor 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02977" y="9404186"/>
            <a:ext cx="3147392" cy="44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b="true" sz="2643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Aman Jazim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7134" y="4839430"/>
            <a:ext cx="3147392" cy="44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b="true" sz="2643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Vishal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67418" y="6059664"/>
            <a:ext cx="3536081" cy="44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b="true" sz="2643" spc="71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Yogeshwari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8031" y="473027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4" y="0"/>
                </a:lnTo>
                <a:lnTo>
                  <a:pt x="8790294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49868">
            <a:off x="4054754" y="309664"/>
            <a:ext cx="1371562" cy="1438073"/>
          </a:xfrm>
          <a:custGeom>
            <a:avLst/>
            <a:gdLst/>
            <a:ahLst/>
            <a:cxnLst/>
            <a:rect r="r" b="b" t="t" l="l"/>
            <a:pathLst>
              <a:path h="1438073" w="1371562">
                <a:moveTo>
                  <a:pt x="0" y="0"/>
                </a:moveTo>
                <a:lnTo>
                  <a:pt x="1371562" y="0"/>
                </a:lnTo>
                <a:lnTo>
                  <a:pt x="1371562" y="1438072"/>
                </a:lnTo>
                <a:lnTo>
                  <a:pt x="0" y="143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0535" y="903718"/>
            <a:ext cx="8085287" cy="172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74"/>
              </a:lnSpc>
              <a:spcBef>
                <a:spcPct val="0"/>
              </a:spcBef>
            </a:pPr>
            <a:r>
              <a:rPr lang="en-US" sz="1249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Visualizations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554248">
            <a:off x="2069269" y="677444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2" y="0"/>
                </a:lnTo>
                <a:lnTo>
                  <a:pt x="1518622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4324" y="4496597"/>
            <a:ext cx="10599328" cy="47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Five ba</a:t>
            </a: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r graphs plotted:</a:t>
            </a:r>
          </a:p>
          <a:p>
            <a:pPr algn="ctr" marL="832606" indent="-416303" lvl="1">
              <a:lnSpc>
                <a:spcPts val="5399"/>
              </a:lnSpc>
              <a:buAutoNum type="arabicPeriod" startAt="1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Overall average across all distributions</a:t>
            </a:r>
          </a:p>
          <a:p>
            <a:pPr algn="ctr" marL="832606" indent="-416303" lvl="1">
              <a:lnSpc>
                <a:spcPts val="5399"/>
              </a:lnSpc>
              <a:buAutoNum type="arabicPeriod" startAt="1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Bernoulli mean</a:t>
            </a:r>
          </a:p>
          <a:p>
            <a:pPr algn="ctr" marL="832606" indent="-416303" lvl="1">
              <a:lnSpc>
                <a:spcPts val="5399"/>
              </a:lnSpc>
              <a:buAutoNum type="arabicPeriod" startAt="1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Binomial mean</a:t>
            </a:r>
          </a:p>
          <a:p>
            <a:pPr algn="ctr" marL="832606" indent="-416303" lvl="1">
              <a:lnSpc>
                <a:spcPts val="5399"/>
              </a:lnSpc>
              <a:buAutoNum type="arabicPeriod" startAt="1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Uniform mean</a:t>
            </a:r>
          </a:p>
          <a:p>
            <a:pPr algn="ctr" marL="832606" indent="-416303" lvl="1">
              <a:lnSpc>
                <a:spcPts val="5399"/>
              </a:lnSpc>
              <a:buAutoNum type="arabicPeriod" startAt="1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Normal mean</a:t>
            </a:r>
          </a:p>
          <a:p>
            <a:pPr algn="ctr">
              <a:lnSpc>
                <a:spcPts val="53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369873">
            <a:off x="5376275" y="2947715"/>
            <a:ext cx="6813805" cy="966321"/>
          </a:xfrm>
          <a:custGeom>
            <a:avLst/>
            <a:gdLst/>
            <a:ahLst/>
            <a:cxnLst/>
            <a:rect r="r" b="b" t="t" l="l"/>
            <a:pathLst>
              <a:path h="966321" w="6813805">
                <a:moveTo>
                  <a:pt x="0" y="0"/>
                </a:moveTo>
                <a:lnTo>
                  <a:pt x="6813806" y="0"/>
                </a:lnTo>
                <a:lnTo>
                  <a:pt x="6813806" y="966322"/>
                </a:lnTo>
                <a:lnTo>
                  <a:pt x="0" y="966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3236">
            <a:off x="12246926" y="-244831"/>
            <a:ext cx="1157792" cy="1284651"/>
          </a:xfrm>
          <a:custGeom>
            <a:avLst/>
            <a:gdLst/>
            <a:ahLst/>
            <a:cxnLst/>
            <a:rect r="r" b="b" t="t" l="l"/>
            <a:pathLst>
              <a:path h="1284651" w="1157792">
                <a:moveTo>
                  <a:pt x="0" y="0"/>
                </a:moveTo>
                <a:lnTo>
                  <a:pt x="1157792" y="0"/>
                </a:lnTo>
                <a:lnTo>
                  <a:pt x="1157792" y="1284652"/>
                </a:lnTo>
                <a:lnTo>
                  <a:pt x="0" y="1284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8714226">
            <a:off x="-478967" y="6869776"/>
            <a:ext cx="4169157" cy="3752836"/>
          </a:xfrm>
          <a:custGeom>
            <a:avLst/>
            <a:gdLst/>
            <a:ahLst/>
            <a:cxnLst/>
            <a:rect r="r" b="b" t="t" l="l"/>
            <a:pathLst>
              <a:path h="3752836" w="4169157">
                <a:moveTo>
                  <a:pt x="4169157" y="0"/>
                </a:moveTo>
                <a:lnTo>
                  <a:pt x="0" y="0"/>
                </a:lnTo>
                <a:lnTo>
                  <a:pt x="0" y="3752836"/>
                </a:lnTo>
                <a:lnTo>
                  <a:pt x="4169157" y="3752836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65709">
            <a:off x="15802685" y="7060166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354" y="4428645"/>
            <a:ext cx="9101107" cy="5697150"/>
          </a:xfrm>
          <a:custGeom>
            <a:avLst/>
            <a:gdLst/>
            <a:ahLst/>
            <a:cxnLst/>
            <a:rect r="r" b="b" t="t" l="l"/>
            <a:pathLst>
              <a:path h="5697150" w="9101107">
                <a:moveTo>
                  <a:pt x="0" y="0"/>
                </a:moveTo>
                <a:lnTo>
                  <a:pt x="9101107" y="0"/>
                </a:lnTo>
                <a:lnTo>
                  <a:pt x="9101107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0461" y="153595"/>
            <a:ext cx="9027539" cy="5715870"/>
          </a:xfrm>
          <a:custGeom>
            <a:avLst/>
            <a:gdLst/>
            <a:ahLst/>
            <a:cxnLst/>
            <a:rect r="r" b="b" t="t" l="l"/>
            <a:pathLst>
              <a:path h="5715870" w="9027539">
                <a:moveTo>
                  <a:pt x="0" y="0"/>
                </a:moveTo>
                <a:lnTo>
                  <a:pt x="9027539" y="0"/>
                </a:lnTo>
                <a:lnTo>
                  <a:pt x="9027539" y="5715869"/>
                </a:lnTo>
                <a:lnTo>
                  <a:pt x="0" y="571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03994" y="6227492"/>
            <a:ext cx="3384006" cy="4059508"/>
          </a:xfrm>
          <a:custGeom>
            <a:avLst/>
            <a:gdLst/>
            <a:ahLst/>
            <a:cxnLst/>
            <a:rect r="r" b="b" t="t" l="l"/>
            <a:pathLst>
              <a:path h="4059508" w="3384006">
                <a:moveTo>
                  <a:pt x="0" y="0"/>
                </a:moveTo>
                <a:lnTo>
                  <a:pt x="3384006" y="0"/>
                </a:lnTo>
                <a:lnTo>
                  <a:pt x="3384006" y="4059508"/>
                </a:lnTo>
                <a:lnTo>
                  <a:pt x="0" y="405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454" y="0"/>
            <a:ext cx="5339374" cy="4114800"/>
          </a:xfrm>
          <a:custGeom>
            <a:avLst/>
            <a:gdLst/>
            <a:ahLst/>
            <a:cxnLst/>
            <a:rect r="r" b="b" t="t" l="l"/>
            <a:pathLst>
              <a:path h="4114800" w="5339374">
                <a:moveTo>
                  <a:pt x="0" y="0"/>
                </a:moveTo>
                <a:lnTo>
                  <a:pt x="5339374" y="0"/>
                </a:lnTo>
                <a:lnTo>
                  <a:pt x="533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9389" y="0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2" y="0"/>
                </a:lnTo>
                <a:lnTo>
                  <a:pt x="1518622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65709">
            <a:off x="10508808" y="5972171"/>
            <a:ext cx="2046034" cy="2933382"/>
          </a:xfrm>
          <a:custGeom>
            <a:avLst/>
            <a:gdLst/>
            <a:ahLst/>
            <a:cxnLst/>
            <a:rect r="r" b="b" t="t" l="l"/>
            <a:pathLst>
              <a:path h="2933382" w="2046034">
                <a:moveTo>
                  <a:pt x="0" y="0"/>
                </a:moveTo>
                <a:lnTo>
                  <a:pt x="2046034" y="0"/>
                </a:lnTo>
                <a:lnTo>
                  <a:pt x="2046034" y="2933383"/>
                </a:lnTo>
                <a:lnTo>
                  <a:pt x="0" y="293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55" y="240265"/>
            <a:ext cx="8761413" cy="5752907"/>
          </a:xfrm>
          <a:custGeom>
            <a:avLst/>
            <a:gdLst/>
            <a:ahLst/>
            <a:cxnLst/>
            <a:rect r="r" b="b" t="t" l="l"/>
            <a:pathLst>
              <a:path h="5752907" w="8761413">
                <a:moveTo>
                  <a:pt x="0" y="0"/>
                </a:moveTo>
                <a:lnTo>
                  <a:pt x="8761413" y="0"/>
                </a:lnTo>
                <a:lnTo>
                  <a:pt x="8761413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391772"/>
            <a:ext cx="8900916" cy="5722855"/>
          </a:xfrm>
          <a:custGeom>
            <a:avLst/>
            <a:gdLst/>
            <a:ahLst/>
            <a:cxnLst/>
            <a:rect r="r" b="b" t="t" l="l"/>
            <a:pathLst>
              <a:path h="5722855" w="8900916">
                <a:moveTo>
                  <a:pt x="0" y="0"/>
                </a:moveTo>
                <a:lnTo>
                  <a:pt x="8900916" y="0"/>
                </a:lnTo>
                <a:lnTo>
                  <a:pt x="890091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416457" y="-137595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6"/>
                </a:lnTo>
                <a:lnTo>
                  <a:pt x="4114866" y="3703966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004555">
            <a:off x="-582558" y="7201369"/>
            <a:ext cx="4169157" cy="3752836"/>
          </a:xfrm>
          <a:custGeom>
            <a:avLst/>
            <a:gdLst/>
            <a:ahLst/>
            <a:cxnLst/>
            <a:rect r="r" b="b" t="t" l="l"/>
            <a:pathLst>
              <a:path h="3752836" w="4169157">
                <a:moveTo>
                  <a:pt x="4169157" y="0"/>
                </a:moveTo>
                <a:lnTo>
                  <a:pt x="0" y="0"/>
                </a:lnTo>
                <a:lnTo>
                  <a:pt x="0" y="3752837"/>
                </a:lnTo>
                <a:lnTo>
                  <a:pt x="4169157" y="3752837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70">
            <a:off x="8047634" y="-279062"/>
            <a:ext cx="1087474" cy="2004560"/>
          </a:xfrm>
          <a:custGeom>
            <a:avLst/>
            <a:gdLst/>
            <a:ahLst/>
            <a:cxnLst/>
            <a:rect r="r" b="b" t="t" l="l"/>
            <a:pathLst>
              <a:path h="2004560" w="1087474">
                <a:moveTo>
                  <a:pt x="0" y="0"/>
                </a:moveTo>
                <a:lnTo>
                  <a:pt x="1087474" y="0"/>
                </a:lnTo>
                <a:lnTo>
                  <a:pt x="1087474" y="2004560"/>
                </a:lnTo>
                <a:lnTo>
                  <a:pt x="0" y="200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26479">
            <a:off x="8814413" y="3722280"/>
            <a:ext cx="1087474" cy="2004560"/>
          </a:xfrm>
          <a:custGeom>
            <a:avLst/>
            <a:gdLst/>
            <a:ahLst/>
            <a:cxnLst/>
            <a:rect r="r" b="b" t="t" l="l"/>
            <a:pathLst>
              <a:path h="2004560" w="1087474">
                <a:moveTo>
                  <a:pt x="0" y="0"/>
                </a:moveTo>
                <a:lnTo>
                  <a:pt x="1087474" y="0"/>
                </a:lnTo>
                <a:lnTo>
                  <a:pt x="1087474" y="2004561"/>
                </a:lnTo>
                <a:lnTo>
                  <a:pt x="0" y="200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69133">
            <a:off x="4846239" y="8131399"/>
            <a:ext cx="2020492" cy="1700887"/>
          </a:xfrm>
          <a:custGeom>
            <a:avLst/>
            <a:gdLst/>
            <a:ahLst/>
            <a:cxnLst/>
            <a:rect r="r" b="b" t="t" l="l"/>
            <a:pathLst>
              <a:path h="1700887" w="2020492">
                <a:moveTo>
                  <a:pt x="0" y="0"/>
                </a:moveTo>
                <a:lnTo>
                  <a:pt x="2020492" y="0"/>
                </a:lnTo>
                <a:lnTo>
                  <a:pt x="2020492" y="1700887"/>
                </a:lnTo>
                <a:lnTo>
                  <a:pt x="0" y="1700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4476" y="0"/>
            <a:ext cx="13783524" cy="10287000"/>
          </a:xfrm>
          <a:custGeom>
            <a:avLst/>
            <a:gdLst/>
            <a:ahLst/>
            <a:cxnLst/>
            <a:rect r="r" b="b" t="t" l="l"/>
            <a:pathLst>
              <a:path h="10287000" w="13783524">
                <a:moveTo>
                  <a:pt x="0" y="0"/>
                </a:moveTo>
                <a:lnTo>
                  <a:pt x="13783524" y="0"/>
                </a:lnTo>
                <a:lnTo>
                  <a:pt x="13783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" r="0" b="-29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714226">
            <a:off x="-614830" y="7201369"/>
            <a:ext cx="4169157" cy="3752836"/>
          </a:xfrm>
          <a:custGeom>
            <a:avLst/>
            <a:gdLst/>
            <a:ahLst/>
            <a:cxnLst/>
            <a:rect r="r" b="b" t="t" l="l"/>
            <a:pathLst>
              <a:path h="3752836" w="4169157">
                <a:moveTo>
                  <a:pt x="4169157" y="0"/>
                </a:moveTo>
                <a:lnTo>
                  <a:pt x="0" y="0"/>
                </a:lnTo>
                <a:lnTo>
                  <a:pt x="0" y="3752837"/>
                </a:lnTo>
                <a:lnTo>
                  <a:pt x="4169157" y="3752837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2202922" y="4606120"/>
            <a:ext cx="8427079" cy="127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6"/>
              </a:lnSpc>
              <a:spcBef>
                <a:spcPct val="0"/>
              </a:spcBef>
            </a:pPr>
            <a:r>
              <a:rPr lang="en-US" b="true" sz="7769" spc="20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OVERALL GRAPH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6013406">
            <a:off x="449804" y="41384"/>
            <a:ext cx="1157792" cy="1284651"/>
          </a:xfrm>
          <a:custGeom>
            <a:avLst/>
            <a:gdLst/>
            <a:ahLst/>
            <a:cxnLst/>
            <a:rect r="r" b="b" t="t" l="l"/>
            <a:pathLst>
              <a:path h="1284651" w="1157792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64763">
            <a:off x="5601293" y="1142231"/>
            <a:ext cx="6889111" cy="2117922"/>
            <a:chOff x="0" y="0"/>
            <a:chExt cx="9185482" cy="2823896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157231" y="246850"/>
              <a:ext cx="8996694" cy="2455871"/>
            </a:xfrm>
            <a:custGeom>
              <a:avLst/>
              <a:gdLst/>
              <a:ahLst/>
              <a:cxnLst/>
              <a:rect r="r" b="b" t="t" l="l"/>
              <a:pathLst>
                <a:path h="2455871" w="8996694">
                  <a:moveTo>
                    <a:pt x="0" y="0"/>
                  </a:moveTo>
                  <a:lnTo>
                    <a:pt x="8996695" y="0"/>
                  </a:lnTo>
                  <a:lnTo>
                    <a:pt x="8996695" y="2455872"/>
                  </a:lnTo>
                  <a:lnTo>
                    <a:pt x="0" y="245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31556" y="121175"/>
              <a:ext cx="8996694" cy="2455871"/>
            </a:xfrm>
            <a:custGeom>
              <a:avLst/>
              <a:gdLst/>
              <a:ahLst/>
              <a:cxnLst/>
              <a:rect r="r" b="b" t="t" l="l"/>
              <a:pathLst>
                <a:path h="2455871" w="8996694">
                  <a:moveTo>
                    <a:pt x="0" y="0"/>
                  </a:moveTo>
                  <a:lnTo>
                    <a:pt x="8996694" y="0"/>
                  </a:lnTo>
                  <a:lnTo>
                    <a:pt x="8996694" y="2455871"/>
                  </a:lnTo>
                  <a:lnTo>
                    <a:pt x="0" y="245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29694" y="1077530"/>
            <a:ext cx="7511068" cy="2348916"/>
          </a:xfrm>
          <a:custGeom>
            <a:avLst/>
            <a:gdLst/>
            <a:ahLst/>
            <a:cxnLst/>
            <a:rect r="r" b="b" t="t" l="l"/>
            <a:pathLst>
              <a:path h="2348916" w="7511068">
                <a:moveTo>
                  <a:pt x="0" y="0"/>
                </a:moveTo>
                <a:lnTo>
                  <a:pt x="7511068" y="0"/>
                </a:lnTo>
                <a:lnTo>
                  <a:pt x="7511068" y="2348916"/>
                </a:lnTo>
                <a:lnTo>
                  <a:pt x="0" y="2348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69203">
            <a:off x="14866205" y="2832499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0441" y="4237348"/>
            <a:ext cx="12390815" cy="393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6652" indent="-423326" lvl="1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Add m</a:t>
            </a: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ore distributions: Poisson, Geometric</a:t>
            </a:r>
          </a:p>
          <a:p>
            <a:pPr algn="ctr" marL="846652" indent="-423326" lvl="1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Expand to game theory &amp; strategic decision-making</a:t>
            </a:r>
          </a:p>
          <a:p>
            <a:pPr algn="ctr" marL="846652" indent="-423326" lvl="1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Apply to real-world data like fantasy leagues, online games</a:t>
            </a:r>
          </a:p>
          <a:p>
            <a:pPr algn="ctr">
              <a:lnSpc>
                <a:spcPts val="530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8300536">
            <a:off x="1623212" y="7022008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7259" y="1530597"/>
            <a:ext cx="1494249" cy="2754377"/>
          </a:xfrm>
          <a:custGeom>
            <a:avLst/>
            <a:gdLst/>
            <a:ahLst/>
            <a:cxnLst/>
            <a:rect r="r" b="b" t="t" l="l"/>
            <a:pathLst>
              <a:path h="2754377" w="1494249">
                <a:moveTo>
                  <a:pt x="0" y="0"/>
                </a:moveTo>
                <a:lnTo>
                  <a:pt x="1494249" y="0"/>
                </a:lnTo>
                <a:lnTo>
                  <a:pt x="1494249" y="2754376"/>
                </a:lnTo>
                <a:lnTo>
                  <a:pt x="0" y="27543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54944" y="6960656"/>
            <a:ext cx="1704356" cy="2140478"/>
          </a:xfrm>
          <a:custGeom>
            <a:avLst/>
            <a:gdLst/>
            <a:ahLst/>
            <a:cxnLst/>
            <a:rect r="r" b="b" t="t" l="l"/>
            <a:pathLst>
              <a:path h="2140478" w="1704356">
                <a:moveTo>
                  <a:pt x="0" y="0"/>
                </a:moveTo>
                <a:lnTo>
                  <a:pt x="1704356" y="0"/>
                </a:lnTo>
                <a:lnTo>
                  <a:pt x="1704356" y="2140478"/>
                </a:lnTo>
                <a:lnTo>
                  <a:pt x="0" y="2140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9985">
            <a:off x="5463602" y="1104800"/>
            <a:ext cx="7043972" cy="199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26"/>
              </a:lnSpc>
            </a:pPr>
            <a:r>
              <a:rPr lang="en-US" sz="1166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FUTURE SCOPE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201">
            <a:off x="4533100" y="1705999"/>
            <a:ext cx="9221800" cy="2270868"/>
          </a:xfrm>
          <a:custGeom>
            <a:avLst/>
            <a:gdLst/>
            <a:ahLst/>
            <a:cxnLst/>
            <a:rect r="r" b="b" t="t" l="l"/>
            <a:pathLst>
              <a:path h="2270868" w="9221800">
                <a:moveTo>
                  <a:pt x="0" y="0"/>
                </a:moveTo>
                <a:lnTo>
                  <a:pt x="9221800" y="0"/>
                </a:lnTo>
                <a:lnTo>
                  <a:pt x="9221800" y="2270868"/>
                </a:lnTo>
                <a:lnTo>
                  <a:pt x="0" y="22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14103">
            <a:off x="-1214015" y="1508772"/>
            <a:ext cx="4976879" cy="1058718"/>
          </a:xfrm>
          <a:custGeom>
            <a:avLst/>
            <a:gdLst/>
            <a:ahLst/>
            <a:cxnLst/>
            <a:rect r="r" b="b" t="t" l="l"/>
            <a:pathLst>
              <a:path h="1058718" w="4976879">
                <a:moveTo>
                  <a:pt x="0" y="0"/>
                </a:moveTo>
                <a:lnTo>
                  <a:pt x="4976878" y="0"/>
                </a:lnTo>
                <a:lnTo>
                  <a:pt x="4976878" y="1058718"/>
                </a:lnTo>
                <a:lnTo>
                  <a:pt x="0" y="105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1704" y="4168626"/>
            <a:ext cx="15299347" cy="5698369"/>
          </a:xfrm>
          <a:custGeom>
            <a:avLst/>
            <a:gdLst/>
            <a:ahLst/>
            <a:cxnLst/>
            <a:rect r="r" b="b" t="t" l="l"/>
            <a:pathLst>
              <a:path h="5698369" w="15299347">
                <a:moveTo>
                  <a:pt x="0" y="0"/>
                </a:moveTo>
                <a:lnTo>
                  <a:pt x="15299347" y="0"/>
                </a:lnTo>
                <a:lnTo>
                  <a:pt x="15299347" y="5698370"/>
                </a:lnTo>
                <a:lnTo>
                  <a:pt x="0" y="5698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961" t="0" r="-2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7444" y="4395773"/>
            <a:ext cx="14710438" cy="562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66538" indent="-583269" lvl="1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M</a:t>
            </a: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ost people have negative expected returns → lotteries = profit for organizers!</a:t>
            </a:r>
          </a:p>
          <a:p>
            <a:pPr algn="l" marL="1166538" indent="-583269" lvl="1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Binomial fits best for real-life ticket buying.</a:t>
            </a:r>
          </a:p>
          <a:p>
            <a:pPr algn="l" marL="1166538" indent="-583269" lvl="1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Variance helps identify unpredictability in winnings.</a:t>
            </a:r>
          </a:p>
          <a:p>
            <a:pPr algn="l">
              <a:lnSpc>
                <a:spcPts val="75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-43923">
            <a:off x="4894013" y="1607407"/>
            <a:ext cx="8229252" cy="193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3"/>
              </a:lnSpc>
            </a:pPr>
            <a:r>
              <a:rPr lang="en-US" sz="11095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CONCLUSIONS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65709">
            <a:off x="15480011" y="853910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478680">
            <a:off x="8435816" y="603241"/>
            <a:ext cx="1127279" cy="1250795"/>
          </a:xfrm>
          <a:custGeom>
            <a:avLst/>
            <a:gdLst/>
            <a:ahLst/>
            <a:cxnLst/>
            <a:rect r="r" b="b" t="t" l="l"/>
            <a:pathLst>
              <a:path h="1250795" w="1127279">
                <a:moveTo>
                  <a:pt x="0" y="0"/>
                </a:moveTo>
                <a:lnTo>
                  <a:pt x="1127278" y="0"/>
                </a:lnTo>
                <a:lnTo>
                  <a:pt x="1127278" y="1250795"/>
                </a:lnTo>
                <a:lnTo>
                  <a:pt x="0" y="1250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5" id="5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870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-116042">
            <a:off x="3558951" y="3252320"/>
            <a:ext cx="10474127" cy="336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8"/>
              </a:lnSpc>
            </a:pPr>
            <a:r>
              <a:rPr lang="en-US" sz="1934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686778">
            <a:off x="-700371" y="-3045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3" y="0"/>
                </a:lnTo>
                <a:lnTo>
                  <a:pt x="4720063" y="4248731"/>
                </a:lnTo>
                <a:lnTo>
                  <a:pt x="0" y="4248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85834">
            <a:off x="14132499" y="6854795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96667" y="1305568"/>
            <a:ext cx="12081104" cy="7675863"/>
            <a:chOff x="0" y="0"/>
            <a:chExt cx="3181854" cy="2021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1854" cy="2021627"/>
            </a:xfrm>
            <a:custGeom>
              <a:avLst/>
              <a:gdLst/>
              <a:ahLst/>
              <a:cxnLst/>
              <a:rect r="r" b="b" t="t" l="l"/>
              <a:pathLst>
                <a:path h="2021627" w="3181854">
                  <a:moveTo>
                    <a:pt x="32682" y="0"/>
                  </a:moveTo>
                  <a:lnTo>
                    <a:pt x="3149172" y="0"/>
                  </a:lnTo>
                  <a:cubicBezTo>
                    <a:pt x="3157840" y="0"/>
                    <a:pt x="3166153" y="3443"/>
                    <a:pt x="3172282" y="9572"/>
                  </a:cubicBezTo>
                  <a:cubicBezTo>
                    <a:pt x="3178411" y="15702"/>
                    <a:pt x="3181854" y="24014"/>
                    <a:pt x="3181854" y="32682"/>
                  </a:cubicBezTo>
                  <a:lnTo>
                    <a:pt x="3181854" y="1988944"/>
                  </a:lnTo>
                  <a:cubicBezTo>
                    <a:pt x="3181854" y="2006994"/>
                    <a:pt x="3167222" y="2021627"/>
                    <a:pt x="3149172" y="2021627"/>
                  </a:cubicBezTo>
                  <a:lnTo>
                    <a:pt x="32682" y="2021627"/>
                  </a:lnTo>
                  <a:cubicBezTo>
                    <a:pt x="24014" y="2021627"/>
                    <a:pt x="15702" y="2018183"/>
                    <a:pt x="9572" y="2012054"/>
                  </a:cubicBezTo>
                  <a:cubicBezTo>
                    <a:pt x="3443" y="2005925"/>
                    <a:pt x="0" y="1997612"/>
                    <a:pt x="0" y="1988944"/>
                  </a:cubicBezTo>
                  <a:lnTo>
                    <a:pt x="0" y="32682"/>
                  </a:lnTo>
                  <a:cubicBezTo>
                    <a:pt x="0" y="24014"/>
                    <a:pt x="3443" y="15702"/>
                    <a:pt x="9572" y="9572"/>
                  </a:cubicBezTo>
                  <a:cubicBezTo>
                    <a:pt x="15702" y="3443"/>
                    <a:pt x="24014" y="0"/>
                    <a:pt x="32682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1854" cy="205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17531" y="2140471"/>
            <a:ext cx="9904428" cy="2615178"/>
            <a:chOff x="0" y="0"/>
            <a:chExt cx="13205904" cy="3486904"/>
          </a:xfrm>
        </p:grpSpPr>
        <p:sp>
          <p:nvSpPr>
            <p:cNvPr name="Freeform 7" id="7"/>
            <p:cNvSpPr/>
            <p:nvPr/>
          </p:nvSpPr>
          <p:spPr>
            <a:xfrm flipH="false" flipV="false" rot="-28797">
              <a:off x="216271" y="257495"/>
              <a:ext cx="12976562" cy="3175114"/>
            </a:xfrm>
            <a:custGeom>
              <a:avLst/>
              <a:gdLst/>
              <a:ahLst/>
              <a:cxnLst/>
              <a:rect r="r" b="b" t="t" l="l"/>
              <a:pathLst>
                <a:path h="3175114" w="12976562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0" t="-40223" r="0" b="-3347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8797">
              <a:off x="13071" y="54295"/>
              <a:ext cx="12976562" cy="3175114"/>
            </a:xfrm>
            <a:custGeom>
              <a:avLst/>
              <a:gdLst/>
              <a:ahLst/>
              <a:cxnLst/>
              <a:rect r="r" b="b" t="t" l="l"/>
              <a:pathLst>
                <a:path h="3175114" w="12976562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223" r="0" b="-3347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-10627">
            <a:off x="5230104" y="2283384"/>
            <a:ext cx="7712356" cy="196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49206" y="5252742"/>
            <a:ext cx="10474887" cy="31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Lotteries seem random, but there’s deep math behind them.</a:t>
            </a:r>
          </a:p>
          <a:p>
            <a:pPr algn="ctr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What are the chances you’ll win? Lose?</a:t>
            </a:r>
          </a:p>
          <a:p>
            <a:pPr algn="ctr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This project dives into expected value and probability distributions to find out.</a:t>
            </a:r>
          </a:p>
          <a:p>
            <a:pPr algn="ctr">
              <a:lnSpc>
                <a:spcPts val="425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48080" y="1305568"/>
            <a:ext cx="2143014" cy="3089030"/>
          </a:xfrm>
          <a:custGeom>
            <a:avLst/>
            <a:gdLst/>
            <a:ahLst/>
            <a:cxnLst/>
            <a:rect r="r" b="b" t="t" l="l"/>
            <a:pathLst>
              <a:path h="3089030" w="2143014">
                <a:moveTo>
                  <a:pt x="0" y="0"/>
                </a:moveTo>
                <a:lnTo>
                  <a:pt x="2143014" y="0"/>
                </a:lnTo>
                <a:lnTo>
                  <a:pt x="2143014" y="3089030"/>
                </a:lnTo>
                <a:lnTo>
                  <a:pt x="0" y="308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65709">
            <a:off x="909243" y="7310368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485834">
            <a:off x="14251158" y="7059692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485834">
            <a:off x="69321" y="1177940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3"/>
                </a:lnTo>
                <a:lnTo>
                  <a:pt x="3703316" y="3333513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9052" y="1559708"/>
            <a:ext cx="6801579" cy="1870279"/>
          </a:xfrm>
          <a:custGeom>
            <a:avLst/>
            <a:gdLst/>
            <a:ahLst/>
            <a:cxnLst/>
            <a:rect r="r" b="b" t="t" l="l"/>
            <a:pathLst>
              <a:path h="1870279" w="68015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620" y="1490889"/>
            <a:ext cx="6420442" cy="177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50905" y="4223385"/>
            <a:ext cx="6870273" cy="1289084"/>
          </a:xfrm>
          <a:custGeom>
            <a:avLst/>
            <a:gdLst/>
            <a:ahLst/>
            <a:cxnLst/>
            <a:rect r="r" b="b" t="t" l="l"/>
            <a:pathLst>
              <a:path h="1289084" w="6870273">
                <a:moveTo>
                  <a:pt x="0" y="0"/>
                </a:moveTo>
                <a:lnTo>
                  <a:pt x="6870274" y="0"/>
                </a:lnTo>
                <a:lnTo>
                  <a:pt x="6870274" y="1289084"/>
                </a:lnTo>
                <a:lnTo>
                  <a:pt x="0" y="1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3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6490" y="4223385"/>
            <a:ext cx="6870273" cy="1289084"/>
          </a:xfrm>
          <a:custGeom>
            <a:avLst/>
            <a:gdLst/>
            <a:ahLst/>
            <a:cxnLst/>
            <a:rect r="r" b="b" t="t" l="l"/>
            <a:pathLst>
              <a:path h="1289084" w="6870273">
                <a:moveTo>
                  <a:pt x="0" y="0"/>
                </a:moveTo>
                <a:lnTo>
                  <a:pt x="6870273" y="0"/>
                </a:lnTo>
                <a:lnTo>
                  <a:pt x="6870273" y="1289084"/>
                </a:lnTo>
                <a:lnTo>
                  <a:pt x="0" y="1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37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9770">
            <a:off x="11527115" y="1008754"/>
            <a:ext cx="1106339" cy="1227560"/>
          </a:xfrm>
          <a:custGeom>
            <a:avLst/>
            <a:gdLst/>
            <a:ahLst/>
            <a:cxnLst/>
            <a:rect r="r" b="b" t="t" l="l"/>
            <a:pathLst>
              <a:path h="1227560" w="1106339">
                <a:moveTo>
                  <a:pt x="0" y="0"/>
                </a:moveTo>
                <a:lnTo>
                  <a:pt x="1106339" y="0"/>
                </a:lnTo>
                <a:lnTo>
                  <a:pt x="1106339" y="1227560"/>
                </a:lnTo>
                <a:lnTo>
                  <a:pt x="0" y="1227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119370">
            <a:off x="5131649" y="3373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56490" y="5536498"/>
            <a:ext cx="7078416" cy="462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7"/>
              </a:lnSpc>
            </a:pPr>
          </a:p>
          <a:p>
            <a:pPr algn="l" marL="928880" indent="-464440" lvl="1">
              <a:lnSpc>
                <a:spcPts val="602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Simulate realistic lottery conditions using different statistical models.</a:t>
            </a:r>
          </a:p>
          <a:p>
            <a:pPr algn="l">
              <a:lnSpc>
                <a:spcPts val="616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106139" y="4428030"/>
            <a:ext cx="6234119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8633" y="6141119"/>
            <a:ext cx="7012546" cy="374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768" indent="-458384" lvl="1">
              <a:lnSpc>
                <a:spcPts val="5944"/>
              </a:lnSpc>
              <a:buFont typeface="Arial"/>
              <a:buChar char="•"/>
            </a:pPr>
            <a:r>
              <a:rPr lang="en-US" sz="42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Un</a:t>
            </a:r>
            <a:r>
              <a:rPr lang="en-US" sz="42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derstand how expectation, variance, distribution help analyze lottery fairness.</a:t>
            </a:r>
          </a:p>
          <a:p>
            <a:pPr algn="l">
              <a:lnSpc>
                <a:spcPts val="594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11723" y="4428030"/>
            <a:ext cx="6272082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85834">
            <a:off x="14517938" y="-114652"/>
            <a:ext cx="4068176" cy="3661939"/>
          </a:xfrm>
          <a:custGeom>
            <a:avLst/>
            <a:gdLst/>
            <a:ahLst/>
            <a:cxnLst/>
            <a:rect r="r" b="b" t="t" l="l"/>
            <a:pathLst>
              <a:path h="3661939" w="4068176">
                <a:moveTo>
                  <a:pt x="4068177" y="0"/>
                </a:moveTo>
                <a:lnTo>
                  <a:pt x="0" y="0"/>
                </a:lnTo>
                <a:lnTo>
                  <a:pt x="0" y="3661939"/>
                </a:lnTo>
                <a:lnTo>
                  <a:pt x="4068177" y="3661939"/>
                </a:lnTo>
                <a:lnTo>
                  <a:pt x="40681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088253">
            <a:off x="14707656" y="7079374"/>
            <a:ext cx="3688740" cy="3320393"/>
          </a:xfrm>
          <a:custGeom>
            <a:avLst/>
            <a:gdLst/>
            <a:ahLst/>
            <a:cxnLst/>
            <a:rect r="r" b="b" t="t" l="l"/>
            <a:pathLst>
              <a:path h="3320393" w="3688740">
                <a:moveTo>
                  <a:pt x="3688741" y="0"/>
                </a:moveTo>
                <a:lnTo>
                  <a:pt x="0" y="0"/>
                </a:lnTo>
                <a:lnTo>
                  <a:pt x="0" y="3320392"/>
                </a:lnTo>
                <a:lnTo>
                  <a:pt x="3688741" y="3320392"/>
                </a:lnTo>
                <a:lnTo>
                  <a:pt x="3688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7606200">
            <a:off x="-320686" y="25561"/>
            <a:ext cx="3681916" cy="3314250"/>
          </a:xfrm>
          <a:custGeom>
            <a:avLst/>
            <a:gdLst/>
            <a:ahLst/>
            <a:cxnLst/>
            <a:rect r="r" b="b" t="t" l="l"/>
            <a:pathLst>
              <a:path h="3314250" w="3681916">
                <a:moveTo>
                  <a:pt x="3681917" y="0"/>
                </a:moveTo>
                <a:lnTo>
                  <a:pt x="0" y="0"/>
                </a:lnTo>
                <a:lnTo>
                  <a:pt x="0" y="3314251"/>
                </a:lnTo>
                <a:lnTo>
                  <a:pt x="3681917" y="3314251"/>
                </a:lnTo>
                <a:lnTo>
                  <a:pt x="36819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556049">
            <a:off x="-104408" y="7440708"/>
            <a:ext cx="3566292" cy="3210172"/>
          </a:xfrm>
          <a:custGeom>
            <a:avLst/>
            <a:gdLst/>
            <a:ahLst/>
            <a:cxnLst/>
            <a:rect r="r" b="b" t="t" l="l"/>
            <a:pathLst>
              <a:path h="3210172" w="3566292">
                <a:moveTo>
                  <a:pt x="3566292" y="0"/>
                </a:moveTo>
                <a:lnTo>
                  <a:pt x="0" y="0"/>
                </a:lnTo>
                <a:lnTo>
                  <a:pt x="0" y="3210172"/>
                </a:lnTo>
                <a:lnTo>
                  <a:pt x="3566292" y="3210172"/>
                </a:lnTo>
                <a:lnTo>
                  <a:pt x="3566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5709">
            <a:off x="12545466" y="286619"/>
            <a:ext cx="1347766" cy="1932282"/>
          </a:xfrm>
          <a:custGeom>
            <a:avLst/>
            <a:gdLst/>
            <a:ahLst/>
            <a:cxnLst/>
            <a:rect r="r" b="b" t="t" l="l"/>
            <a:pathLst>
              <a:path h="1932282" w="1347766">
                <a:moveTo>
                  <a:pt x="0" y="0"/>
                </a:moveTo>
                <a:lnTo>
                  <a:pt x="1347766" y="0"/>
                </a:lnTo>
                <a:lnTo>
                  <a:pt x="1347766" y="1932282"/>
                </a:lnTo>
                <a:lnTo>
                  <a:pt x="0" y="193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3810" y="1292317"/>
            <a:ext cx="7648469" cy="2103155"/>
          </a:xfrm>
          <a:custGeom>
            <a:avLst/>
            <a:gdLst/>
            <a:ahLst/>
            <a:cxnLst/>
            <a:rect r="r" b="b" t="t" l="l"/>
            <a:pathLst>
              <a:path h="2103155" w="7648469">
                <a:moveTo>
                  <a:pt x="0" y="0"/>
                </a:moveTo>
                <a:lnTo>
                  <a:pt x="7648469" y="0"/>
                </a:lnTo>
                <a:lnTo>
                  <a:pt x="7648469" y="2103155"/>
                </a:lnTo>
                <a:lnTo>
                  <a:pt x="0" y="2103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55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23810" y="1716782"/>
            <a:ext cx="7174313" cy="108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8"/>
              </a:lnSpc>
              <a:spcBef>
                <a:spcPct val="0"/>
              </a:spcBef>
            </a:pPr>
            <a:r>
              <a:rPr lang="en-US" b="true" sz="6642" spc="17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</a:t>
            </a:r>
            <a:r>
              <a:rPr lang="en-US" b="true" sz="6642" spc="17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oncepts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273" y="3869125"/>
            <a:ext cx="6871527" cy="502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b="true" sz="3837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MATHEMATICAL IDEAS:</a:t>
            </a:r>
          </a:p>
          <a:p>
            <a:pPr algn="ctr">
              <a:lnSpc>
                <a:spcPts val="5065"/>
              </a:lnSpc>
            </a:pPr>
          </a:p>
          <a:p>
            <a:pPr algn="ctr" marL="828507" indent="-414254" lvl="1">
              <a:lnSpc>
                <a:spcPts val="506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7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Expected Val</a:t>
            </a:r>
            <a:r>
              <a:rPr lang="en-US" b="true" sz="3837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ue (E[X])</a:t>
            </a:r>
          </a:p>
          <a:p>
            <a:pPr algn="ctr" marL="936454" indent="-468227" lvl="1">
              <a:lnSpc>
                <a:spcPts val="57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37" spc="117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Mean &amp; Variance</a:t>
            </a:r>
          </a:p>
          <a:p>
            <a:pPr algn="ctr" marL="828507" indent="-414254" lvl="1">
              <a:lnSpc>
                <a:spcPts val="506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837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Distributions (Bernoulli, Binomial, Uniform, Normal)</a:t>
            </a:r>
          </a:p>
          <a:p>
            <a:pPr algn="ctr">
              <a:lnSpc>
                <a:spcPts val="37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848044" y="3869125"/>
            <a:ext cx="7537104" cy="67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b="true" sz="4037" spc="10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FORMULAE RECAP:</a:t>
            </a:r>
          </a:p>
          <a:p>
            <a:pPr algn="ctr">
              <a:lnSpc>
                <a:spcPts val="4537"/>
              </a:lnSpc>
            </a:pPr>
          </a:p>
          <a:p>
            <a:pPr algn="ctr" marL="742149" indent="-371075" lvl="1">
              <a:lnSpc>
                <a:spcPts val="4537"/>
              </a:lnSpc>
              <a:buFont typeface="Arial"/>
              <a:buChar char="•"/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Bernoulli: Mean = p, </a:t>
            </a:r>
          </a:p>
          <a:p>
            <a:pPr algn="ctr">
              <a:lnSpc>
                <a:spcPts val="4537"/>
              </a:lnSpc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Var = p(1-p)</a:t>
            </a:r>
          </a:p>
          <a:p>
            <a:pPr algn="ctr" marL="742149" indent="-371075" lvl="1">
              <a:lnSpc>
                <a:spcPts val="4537"/>
              </a:lnSpc>
              <a:buFont typeface="Arial"/>
              <a:buChar char="•"/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Binomial: Mean = np,</a:t>
            </a:r>
          </a:p>
          <a:p>
            <a:pPr algn="ctr">
              <a:lnSpc>
                <a:spcPts val="4537"/>
              </a:lnSpc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Var = np(1-p)</a:t>
            </a:r>
          </a:p>
          <a:p>
            <a:pPr algn="ctr" marL="742149" indent="-371075" lvl="1">
              <a:lnSpc>
                <a:spcPts val="4537"/>
              </a:lnSpc>
              <a:buFont typeface="Arial"/>
              <a:buChar char="•"/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Uniform: Mean = (a+b)/2, </a:t>
            </a:r>
          </a:p>
          <a:p>
            <a:pPr algn="ctr">
              <a:lnSpc>
                <a:spcPts val="4537"/>
              </a:lnSpc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Var = ((b–a)²)/12</a:t>
            </a:r>
          </a:p>
          <a:p>
            <a:pPr algn="ctr" marL="742149" indent="-371075" lvl="1">
              <a:lnSpc>
                <a:spcPts val="4537"/>
              </a:lnSpc>
              <a:buFont typeface="Arial"/>
              <a:buChar char="•"/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Normal: Mean =  μ,</a:t>
            </a:r>
          </a:p>
          <a:p>
            <a:pPr algn="ctr">
              <a:lnSpc>
                <a:spcPts val="4537"/>
              </a:lnSpc>
            </a:pP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Var = σ</a:t>
            </a: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2</a:t>
            </a:r>
            <a:r>
              <a:rPr lang="en-US" sz="3437" spc="92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b="true" sz="3437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</a:p>
          <a:p>
            <a:pPr algn="ctr">
              <a:lnSpc>
                <a:spcPts val="4537"/>
              </a:lnSpc>
              <a:spcBef>
                <a:spcPct val="0"/>
              </a:spcBef>
            </a:pPr>
          </a:p>
          <a:p>
            <a:pPr algn="ctr">
              <a:lnSpc>
                <a:spcPts val="3234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2119370">
            <a:off x="4799453" y="-189930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1459" y="1183264"/>
            <a:ext cx="7508560" cy="7870826"/>
            <a:chOff x="0" y="0"/>
            <a:chExt cx="206770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7706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67706">
                  <a:moveTo>
                    <a:pt x="52585" y="0"/>
                  </a:moveTo>
                  <a:lnTo>
                    <a:pt x="2015121" y="0"/>
                  </a:lnTo>
                  <a:cubicBezTo>
                    <a:pt x="2044163" y="0"/>
                    <a:pt x="2067706" y="23543"/>
                    <a:pt x="2067706" y="52585"/>
                  </a:cubicBezTo>
                  <a:lnTo>
                    <a:pt x="2067706" y="2114882"/>
                  </a:lnTo>
                  <a:cubicBezTo>
                    <a:pt x="2067706" y="2143924"/>
                    <a:pt x="2044163" y="2167467"/>
                    <a:pt x="2015121" y="2167467"/>
                  </a:cubicBezTo>
                  <a:lnTo>
                    <a:pt x="52585" y="2167467"/>
                  </a:lnTo>
                  <a:cubicBezTo>
                    <a:pt x="23543" y="2167467"/>
                    <a:pt x="0" y="2143924"/>
                    <a:pt x="0" y="2114882"/>
                  </a:cubicBezTo>
                  <a:lnTo>
                    <a:pt x="0" y="52585"/>
                  </a:lnTo>
                  <a:cubicBezTo>
                    <a:pt x="0" y="23543"/>
                    <a:pt x="23543" y="0"/>
                    <a:pt x="52585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770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05086" y="2555132"/>
            <a:ext cx="6049928" cy="1891978"/>
          </a:xfrm>
          <a:custGeom>
            <a:avLst/>
            <a:gdLst/>
            <a:ahLst/>
            <a:cxnLst/>
            <a:rect r="r" b="b" t="t" l="l"/>
            <a:pathLst>
              <a:path h="1891978" w="6049928">
                <a:moveTo>
                  <a:pt x="0" y="0"/>
                </a:moveTo>
                <a:lnTo>
                  <a:pt x="6049928" y="0"/>
                </a:lnTo>
                <a:lnTo>
                  <a:pt x="6049928" y="1891977"/>
                </a:lnTo>
                <a:lnTo>
                  <a:pt x="0" y="189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24115" y="1183264"/>
            <a:ext cx="7420482" cy="7870826"/>
            <a:chOff x="0" y="0"/>
            <a:chExt cx="2043451" cy="2167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3451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43451">
                  <a:moveTo>
                    <a:pt x="53209" y="0"/>
                  </a:moveTo>
                  <a:lnTo>
                    <a:pt x="1990242" y="0"/>
                  </a:lnTo>
                  <a:cubicBezTo>
                    <a:pt x="2019629" y="0"/>
                    <a:pt x="2043451" y="23823"/>
                    <a:pt x="2043451" y="53209"/>
                  </a:cubicBezTo>
                  <a:lnTo>
                    <a:pt x="2043451" y="2114258"/>
                  </a:lnTo>
                  <a:cubicBezTo>
                    <a:pt x="2043451" y="2143644"/>
                    <a:pt x="2019629" y="2167467"/>
                    <a:pt x="1990242" y="2167467"/>
                  </a:cubicBezTo>
                  <a:lnTo>
                    <a:pt x="53209" y="2167467"/>
                  </a:lnTo>
                  <a:cubicBezTo>
                    <a:pt x="23823" y="2167467"/>
                    <a:pt x="0" y="2143644"/>
                    <a:pt x="0" y="2114258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345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469203">
            <a:off x="14970533" y="1607254"/>
            <a:ext cx="2184823" cy="1136108"/>
          </a:xfrm>
          <a:custGeom>
            <a:avLst/>
            <a:gdLst/>
            <a:ahLst/>
            <a:cxnLst/>
            <a:rect r="r" b="b" t="t" l="l"/>
            <a:pathLst>
              <a:path h="1136108" w="2184823">
                <a:moveTo>
                  <a:pt x="0" y="0"/>
                </a:moveTo>
                <a:lnTo>
                  <a:pt x="2184823" y="0"/>
                </a:lnTo>
                <a:lnTo>
                  <a:pt x="2184823" y="1136108"/>
                </a:lnTo>
                <a:lnTo>
                  <a:pt x="0" y="113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5086" y="4835346"/>
            <a:ext cx="6049928" cy="325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Each</a:t>
            </a: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user in the CSV file has: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Name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Tickets bought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Cost per ticket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Win probability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Realistic simulation of a lottery scenario for multiple participants.</a:t>
            </a:r>
          </a:p>
          <a:p>
            <a:pPr algn="ctr">
              <a:lnSpc>
                <a:spcPts val="325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8300536">
            <a:off x="696428" y="8129208"/>
            <a:ext cx="2184823" cy="1136108"/>
          </a:xfrm>
          <a:custGeom>
            <a:avLst/>
            <a:gdLst/>
            <a:ahLst/>
            <a:cxnLst/>
            <a:rect r="r" b="b" t="t" l="l"/>
            <a:pathLst>
              <a:path h="1136108" w="2184823">
                <a:moveTo>
                  <a:pt x="0" y="0"/>
                </a:moveTo>
                <a:lnTo>
                  <a:pt x="2184823" y="0"/>
                </a:lnTo>
                <a:lnTo>
                  <a:pt x="2184823" y="1136108"/>
                </a:lnTo>
                <a:lnTo>
                  <a:pt x="0" y="113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26517" y="6407430"/>
            <a:ext cx="1236162" cy="2278639"/>
          </a:xfrm>
          <a:custGeom>
            <a:avLst/>
            <a:gdLst/>
            <a:ahLst/>
            <a:cxnLst/>
            <a:rect r="r" b="b" t="t" l="l"/>
            <a:pathLst>
              <a:path h="2278639" w="1236162">
                <a:moveTo>
                  <a:pt x="0" y="0"/>
                </a:moveTo>
                <a:lnTo>
                  <a:pt x="1236161" y="0"/>
                </a:lnTo>
                <a:lnTo>
                  <a:pt x="1236161" y="2278639"/>
                </a:lnTo>
                <a:lnTo>
                  <a:pt x="0" y="2278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157971" y="4835346"/>
            <a:ext cx="6322788" cy="407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</a:t>
            </a: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ernoulli → mean &amp; variance (per person)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Binomial → more realistic with multiple tickets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Uniform → models equal outcomes (for cost range)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Normal → approximates expected outcome shape</a:t>
            </a:r>
          </a:p>
          <a:p>
            <a:pPr algn="ctr" marL="532500" indent="-266250" lvl="1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Tabulated results displayed for clarity</a:t>
            </a:r>
          </a:p>
          <a:p>
            <a:pPr algn="ctr">
              <a:lnSpc>
                <a:spcPts val="3255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8271" y="1625068"/>
            <a:ext cx="1113629" cy="1398592"/>
          </a:xfrm>
          <a:custGeom>
            <a:avLst/>
            <a:gdLst/>
            <a:ahLst/>
            <a:cxnLst/>
            <a:rect r="r" b="b" t="t" l="l"/>
            <a:pathLst>
              <a:path h="1398592" w="1113629">
                <a:moveTo>
                  <a:pt x="0" y="0"/>
                </a:moveTo>
                <a:lnTo>
                  <a:pt x="1113629" y="0"/>
                </a:lnTo>
                <a:lnTo>
                  <a:pt x="1113629" y="1398592"/>
                </a:lnTo>
                <a:lnTo>
                  <a:pt x="0" y="139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9985">
            <a:off x="2418057" y="2947612"/>
            <a:ext cx="5825613" cy="92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3"/>
              </a:lnSpc>
            </a:pPr>
            <a:r>
              <a:rPr lang="en-US" sz="5416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CSV-BAS</a:t>
            </a:r>
            <a:r>
              <a:rPr lang="en-US" sz="5416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ED INPUT DATA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013017" y="2555132"/>
            <a:ext cx="6049928" cy="1891978"/>
          </a:xfrm>
          <a:custGeom>
            <a:avLst/>
            <a:gdLst/>
            <a:ahLst/>
            <a:cxnLst/>
            <a:rect r="r" b="b" t="t" l="l"/>
            <a:pathLst>
              <a:path h="1891978" w="6049928">
                <a:moveTo>
                  <a:pt x="0" y="0"/>
                </a:moveTo>
                <a:lnTo>
                  <a:pt x="6049928" y="0"/>
                </a:lnTo>
                <a:lnTo>
                  <a:pt x="6049928" y="1891977"/>
                </a:lnTo>
                <a:lnTo>
                  <a:pt x="0" y="189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9985">
            <a:off x="10015265" y="2605913"/>
            <a:ext cx="5825613" cy="134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3"/>
              </a:lnSpc>
            </a:pPr>
            <a:r>
              <a:rPr lang="en-US" sz="7716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OUTPUT SAMPLE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1963" y="686636"/>
            <a:ext cx="9834517" cy="2955898"/>
          </a:xfrm>
          <a:custGeom>
            <a:avLst/>
            <a:gdLst/>
            <a:ahLst/>
            <a:cxnLst/>
            <a:rect r="r" b="b" t="t" l="l"/>
            <a:pathLst>
              <a:path h="2955898" w="9834517">
                <a:moveTo>
                  <a:pt x="0" y="0"/>
                </a:moveTo>
                <a:lnTo>
                  <a:pt x="9834517" y="0"/>
                </a:lnTo>
                <a:lnTo>
                  <a:pt x="9834517" y="2955898"/>
                </a:lnTo>
                <a:lnTo>
                  <a:pt x="0" y="295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27" t="-330" r="0" b="-109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3714" y="774366"/>
            <a:ext cx="8345385" cy="3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89"/>
              </a:lnSpc>
              <a:spcBef>
                <a:spcPct val="0"/>
              </a:spcBef>
            </a:pPr>
            <a:r>
              <a:rPr lang="en-US" sz="1125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Py</a:t>
            </a:r>
            <a:r>
              <a:rPr lang="en-US" sz="11251" strike="noStrike" u="none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thon Code Logic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00122" y="6768099"/>
            <a:ext cx="8115300" cy="2792571"/>
            <a:chOff x="0" y="0"/>
            <a:chExt cx="2137363" cy="735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1810" y="6736859"/>
            <a:ext cx="8115300" cy="2792571"/>
            <a:chOff x="0" y="0"/>
            <a:chExt cx="2137363" cy="7354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949868">
            <a:off x="4344447" y="309664"/>
            <a:ext cx="1371562" cy="1438073"/>
          </a:xfrm>
          <a:custGeom>
            <a:avLst/>
            <a:gdLst/>
            <a:ahLst/>
            <a:cxnLst/>
            <a:rect r="r" b="b" t="t" l="l"/>
            <a:pathLst>
              <a:path h="1438073" w="1371562">
                <a:moveTo>
                  <a:pt x="0" y="0"/>
                </a:moveTo>
                <a:lnTo>
                  <a:pt x="1371562" y="0"/>
                </a:lnTo>
                <a:lnTo>
                  <a:pt x="1371562" y="1438072"/>
                </a:lnTo>
                <a:lnTo>
                  <a:pt x="0" y="143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89417" y="7380399"/>
            <a:ext cx="7098246" cy="148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b="true" sz="4268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Uses math for square roots, matplotlib.pyplot for graphs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763236">
            <a:off x="12659644" y="44311"/>
            <a:ext cx="1157792" cy="1284651"/>
          </a:xfrm>
          <a:custGeom>
            <a:avLst/>
            <a:gdLst/>
            <a:ahLst/>
            <a:cxnLst/>
            <a:rect r="r" b="b" t="t" l="l"/>
            <a:pathLst>
              <a:path h="1284651" w="1157792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00337" y="7379228"/>
            <a:ext cx="7098246" cy="148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b="true" sz="4268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Calculates &amp; prints mean + variance per distribution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8648" y="4494106"/>
            <a:ext cx="7098246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Applies all four distributions to each person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1105" y="4494106"/>
            <a:ext cx="7098246" cy="148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b="true" sz="4268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Reads CSV using csv module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9873">
            <a:off x="156396" y="1140935"/>
            <a:ext cx="2106423" cy="298729"/>
          </a:xfrm>
          <a:custGeom>
            <a:avLst/>
            <a:gdLst/>
            <a:ahLst/>
            <a:cxnLst/>
            <a:rect r="r" b="b" t="t" l="l"/>
            <a:pathLst>
              <a:path h="298729" w="2106423">
                <a:moveTo>
                  <a:pt x="0" y="0"/>
                </a:moveTo>
                <a:lnTo>
                  <a:pt x="2106423" y="0"/>
                </a:lnTo>
                <a:lnTo>
                  <a:pt x="2106423" y="298729"/>
                </a:lnTo>
                <a:lnTo>
                  <a:pt x="0" y="29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447" y="-24424"/>
            <a:ext cx="1764506" cy="135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5"/>
              </a:lnSpc>
              <a:spcBef>
                <a:spcPct val="0"/>
              </a:spcBef>
            </a:pPr>
            <a:r>
              <a:rPr lang="en-US" sz="779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CODE: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9492813">
            <a:off x="-518106" y="7363853"/>
            <a:ext cx="4209214" cy="3788894"/>
          </a:xfrm>
          <a:custGeom>
            <a:avLst/>
            <a:gdLst/>
            <a:ahLst/>
            <a:cxnLst/>
            <a:rect r="r" b="b" t="t" l="l"/>
            <a:pathLst>
              <a:path h="3788894" w="4209214">
                <a:moveTo>
                  <a:pt x="4209214" y="0"/>
                </a:moveTo>
                <a:lnTo>
                  <a:pt x="0" y="0"/>
                </a:lnTo>
                <a:lnTo>
                  <a:pt x="0" y="3788894"/>
                </a:lnTo>
                <a:lnTo>
                  <a:pt x="4209214" y="3788894"/>
                </a:lnTo>
                <a:lnTo>
                  <a:pt x="4209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3236">
            <a:off x="1794006" y="-174136"/>
            <a:ext cx="578896" cy="642326"/>
          </a:xfrm>
          <a:custGeom>
            <a:avLst/>
            <a:gdLst/>
            <a:ahLst/>
            <a:cxnLst/>
            <a:rect r="r" b="b" t="t" l="l"/>
            <a:pathLst>
              <a:path h="642326" w="578896">
                <a:moveTo>
                  <a:pt x="0" y="0"/>
                </a:moveTo>
                <a:lnTo>
                  <a:pt x="578896" y="0"/>
                </a:lnTo>
                <a:lnTo>
                  <a:pt x="578896" y="642325"/>
                </a:lnTo>
                <a:lnTo>
                  <a:pt x="0" y="64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501" y="1551899"/>
            <a:ext cx="6833797" cy="7721981"/>
          </a:xfrm>
          <a:custGeom>
            <a:avLst/>
            <a:gdLst/>
            <a:ahLst/>
            <a:cxnLst/>
            <a:rect r="r" b="b" t="t" l="l"/>
            <a:pathLst>
              <a:path h="7721981" w="6833797">
                <a:moveTo>
                  <a:pt x="0" y="0"/>
                </a:moveTo>
                <a:lnTo>
                  <a:pt x="6833797" y="0"/>
                </a:lnTo>
                <a:lnTo>
                  <a:pt x="6833797" y="7721981"/>
                </a:lnTo>
                <a:lnTo>
                  <a:pt x="0" y="7721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20674" y="1551899"/>
            <a:ext cx="8617286" cy="7790070"/>
          </a:xfrm>
          <a:custGeom>
            <a:avLst/>
            <a:gdLst/>
            <a:ahLst/>
            <a:cxnLst/>
            <a:rect r="r" b="b" t="t" l="l"/>
            <a:pathLst>
              <a:path h="7790070" w="8617286">
                <a:moveTo>
                  <a:pt x="0" y="0"/>
                </a:moveTo>
                <a:lnTo>
                  <a:pt x="8617285" y="0"/>
                </a:lnTo>
                <a:lnTo>
                  <a:pt x="8617285" y="7790070"/>
                </a:lnTo>
                <a:lnTo>
                  <a:pt x="0" y="7790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5709">
            <a:off x="16433306" y="106078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C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342" y="695262"/>
            <a:ext cx="9042820" cy="8896475"/>
          </a:xfrm>
          <a:custGeom>
            <a:avLst/>
            <a:gdLst/>
            <a:ahLst/>
            <a:cxnLst/>
            <a:rect r="r" b="b" t="t" l="l"/>
            <a:pathLst>
              <a:path h="8896475" w="9042820">
                <a:moveTo>
                  <a:pt x="0" y="0"/>
                </a:moveTo>
                <a:lnTo>
                  <a:pt x="9042821" y="0"/>
                </a:lnTo>
                <a:lnTo>
                  <a:pt x="9042821" y="8896476"/>
                </a:lnTo>
                <a:lnTo>
                  <a:pt x="0" y="8896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1" t="-307" r="0" b="-3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2207" y="434569"/>
            <a:ext cx="8518068" cy="8402166"/>
          </a:xfrm>
          <a:custGeom>
            <a:avLst/>
            <a:gdLst/>
            <a:ahLst/>
            <a:cxnLst/>
            <a:rect r="r" b="b" t="t" l="l"/>
            <a:pathLst>
              <a:path h="8402166" w="8518068">
                <a:moveTo>
                  <a:pt x="0" y="0"/>
                </a:moveTo>
                <a:lnTo>
                  <a:pt x="8518068" y="0"/>
                </a:lnTo>
                <a:lnTo>
                  <a:pt x="8518068" y="8402167"/>
                </a:lnTo>
                <a:lnTo>
                  <a:pt x="0" y="840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3990" y="8342218"/>
            <a:ext cx="3884010" cy="2053214"/>
          </a:xfrm>
          <a:custGeom>
            <a:avLst/>
            <a:gdLst/>
            <a:ahLst/>
            <a:cxnLst/>
            <a:rect r="r" b="b" t="t" l="l"/>
            <a:pathLst>
              <a:path h="2053214" w="3884010">
                <a:moveTo>
                  <a:pt x="0" y="0"/>
                </a:moveTo>
                <a:lnTo>
                  <a:pt x="3884010" y="0"/>
                </a:lnTo>
                <a:lnTo>
                  <a:pt x="3884010" y="2053213"/>
                </a:lnTo>
                <a:lnTo>
                  <a:pt x="0" y="20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5709">
            <a:off x="16975487" y="-303764"/>
            <a:ext cx="1029975" cy="1476667"/>
          </a:xfrm>
          <a:custGeom>
            <a:avLst/>
            <a:gdLst/>
            <a:ahLst/>
            <a:cxnLst/>
            <a:rect r="r" b="b" t="t" l="l"/>
            <a:pathLst>
              <a:path h="1476667" w="1029975">
                <a:moveTo>
                  <a:pt x="0" y="0"/>
                </a:moveTo>
                <a:lnTo>
                  <a:pt x="1029975" y="0"/>
                </a:lnTo>
                <a:lnTo>
                  <a:pt x="1029975" y="1476667"/>
                </a:lnTo>
                <a:lnTo>
                  <a:pt x="0" y="1476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6556"/>
            <a:ext cx="824323" cy="1035256"/>
          </a:xfrm>
          <a:custGeom>
            <a:avLst/>
            <a:gdLst/>
            <a:ahLst/>
            <a:cxnLst/>
            <a:rect r="r" b="b" t="t" l="l"/>
            <a:pathLst>
              <a:path h="1035256" w="824323">
                <a:moveTo>
                  <a:pt x="0" y="0"/>
                </a:moveTo>
                <a:lnTo>
                  <a:pt x="824323" y="0"/>
                </a:lnTo>
                <a:lnTo>
                  <a:pt x="824323" y="1035256"/>
                </a:lnTo>
                <a:lnTo>
                  <a:pt x="0" y="1035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5547" y="88646"/>
            <a:ext cx="7750440" cy="10109708"/>
          </a:xfrm>
          <a:custGeom>
            <a:avLst/>
            <a:gdLst/>
            <a:ahLst/>
            <a:cxnLst/>
            <a:rect r="r" b="b" t="t" l="l"/>
            <a:pathLst>
              <a:path h="10109708" w="7750440">
                <a:moveTo>
                  <a:pt x="0" y="0"/>
                </a:moveTo>
                <a:lnTo>
                  <a:pt x="7750440" y="0"/>
                </a:lnTo>
                <a:lnTo>
                  <a:pt x="7750440" y="10109708"/>
                </a:lnTo>
                <a:lnTo>
                  <a:pt x="0" y="1010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91" r="-3191" b="-74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8626" y="6083554"/>
            <a:ext cx="5339374" cy="4114800"/>
          </a:xfrm>
          <a:custGeom>
            <a:avLst/>
            <a:gdLst/>
            <a:ahLst/>
            <a:cxnLst/>
            <a:rect r="r" b="b" t="t" l="l"/>
            <a:pathLst>
              <a:path h="4114800" w="5339374">
                <a:moveTo>
                  <a:pt x="0" y="0"/>
                </a:moveTo>
                <a:lnTo>
                  <a:pt x="5339374" y="0"/>
                </a:lnTo>
                <a:lnTo>
                  <a:pt x="533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161" y="259080"/>
            <a:ext cx="1904167" cy="10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OUTPUT: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91832" y="6528778"/>
            <a:ext cx="4247912" cy="402356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369873">
            <a:off x="272110" y="1164452"/>
            <a:ext cx="2106423" cy="298729"/>
          </a:xfrm>
          <a:custGeom>
            <a:avLst/>
            <a:gdLst/>
            <a:ahLst/>
            <a:cxnLst/>
            <a:rect r="r" b="b" t="t" l="l"/>
            <a:pathLst>
              <a:path h="298729" w="2106423">
                <a:moveTo>
                  <a:pt x="0" y="0"/>
                </a:moveTo>
                <a:lnTo>
                  <a:pt x="2106423" y="0"/>
                </a:lnTo>
                <a:lnTo>
                  <a:pt x="2106423" y="298729"/>
                </a:lnTo>
                <a:lnTo>
                  <a:pt x="0" y="29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DAGuvgMPYng</dc:identifier>
  <dcterms:modified xsi:type="dcterms:W3CDTF">2011-08-01T06:04:30Z</dcterms:modified>
  <cp:revision>1</cp:revision>
  <dc:title>About me</dc:title>
</cp:coreProperties>
</file>